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311" r:id="rId3"/>
    <p:sldId id="312" r:id="rId4"/>
    <p:sldId id="313" r:id="rId5"/>
    <p:sldId id="314" r:id="rId6"/>
    <p:sldId id="316" r:id="rId7"/>
    <p:sldId id="317" r:id="rId8"/>
    <p:sldId id="318" r:id="rId9"/>
    <p:sldId id="319" r:id="rId10"/>
    <p:sldId id="315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10" r:id="rId21"/>
    <p:sldId id="329" r:id="rId22"/>
    <p:sldId id="284" r:id="rId23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00"/>
    <a:srgbClr val="5F2987"/>
    <a:srgbClr val="BA8BFF"/>
    <a:srgbClr val="500000"/>
    <a:srgbClr val="FFFF00"/>
    <a:srgbClr val="4FFF4F"/>
    <a:srgbClr val="D6AD84"/>
    <a:srgbClr val="9F9FFF"/>
    <a:srgbClr val="00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667" autoAdjust="0"/>
    <p:restoredTop sz="93596" autoAdjust="0"/>
  </p:normalViewPr>
  <p:slideViewPr>
    <p:cSldViewPr>
      <p:cViewPr varScale="1">
        <p:scale>
          <a:sx n="106" d="100"/>
          <a:sy n="106" d="100"/>
        </p:scale>
        <p:origin x="168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39CFE-C30B-4AA2-8A1D-60236B019C53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2836D-4F3D-481B-93F7-E3151E53F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54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4EDE2CC-7288-454E-B2EA-679BDDC3D9FF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76965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EDE2CC-7288-454E-B2EA-679BDDC3D9FF}" type="slidenum">
              <a:rPr lang="es-ES_tradnl" smtClean="0"/>
              <a:pPr>
                <a:defRPr/>
              </a:pPr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26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9E20F-731C-4046-9D56-A6B042C88085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02484-3B06-4AA4-9B88-3043C92AE50D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8BABC-F05A-4618-AFE8-683431CD3A83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BC2D6-35ED-4AE8-8FBF-42FBE85FC36F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B2A82-4735-473F-9BEE-04A60E2BE994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362200"/>
            <a:ext cx="44958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4958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58E06-FDB1-43BB-AEFB-C54DCEFBB98E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751-EFA6-446C-8054-06EE8D3AEA0C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C1C77-CCB8-4D21-8B4E-A4CF629BB3D4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9C876-CC73-4E17-8C88-E055E1EA8DCE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067DA-6716-4C88-97EE-FA0EB12555D3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E7D3F-A353-4304-99D1-FD7835896E55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A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362200"/>
            <a:ext cx="9144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4770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E412108-C3F3-4874-ACD8-A8EF43F339AD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231775" algn="l"/>
          <a:tab pos="461963" algn="l"/>
          <a:tab pos="682625" algn="l"/>
        </a:tabLs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231775" algn="l"/>
          <a:tab pos="461963" algn="l"/>
          <a:tab pos="682625" algn="l"/>
        </a:tabLs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231775" algn="l"/>
          <a:tab pos="461963" algn="l"/>
          <a:tab pos="682625" algn="l"/>
        </a:tabLs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231775" algn="l"/>
          <a:tab pos="461963" algn="l"/>
          <a:tab pos="682625" algn="l"/>
        </a:tabLs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231775" algn="l"/>
          <a:tab pos="461963" algn="l"/>
          <a:tab pos="682625" algn="l"/>
        </a:tabLs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231775" algn="l"/>
          <a:tab pos="461963" algn="l"/>
          <a:tab pos="682625" algn="l"/>
        </a:tabLs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231775" algn="l"/>
          <a:tab pos="461963" algn="l"/>
          <a:tab pos="682625" algn="l"/>
        </a:tabLs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231775" algn="l"/>
          <a:tab pos="461963" algn="l"/>
          <a:tab pos="682625" algn="l"/>
        </a:tabLs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231775" algn="l"/>
          <a:tab pos="461963" algn="l"/>
          <a:tab pos="682625" algn="l"/>
        </a:tabLs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tabLst>
          <a:tab pos="231775" algn="l"/>
          <a:tab pos="461963" algn="l"/>
          <a:tab pos="682625" algn="l"/>
        </a:tabLst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tabLst>
          <a:tab pos="231775" algn="l"/>
          <a:tab pos="461963" algn="l"/>
          <a:tab pos="682625" algn="l"/>
        </a:tabLst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tabLst>
          <a:tab pos="231775" algn="l"/>
          <a:tab pos="461963" algn="l"/>
          <a:tab pos="682625" algn="l"/>
        </a:tabLst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231775" algn="l"/>
          <a:tab pos="461963" algn="l"/>
          <a:tab pos="682625" algn="l"/>
        </a:tabLst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tabLst>
          <a:tab pos="231775" algn="l"/>
          <a:tab pos="461963" algn="l"/>
          <a:tab pos="682625" algn="l"/>
        </a:tabLst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tabLst>
          <a:tab pos="231775" algn="l"/>
          <a:tab pos="461963" algn="l"/>
          <a:tab pos="682625" algn="l"/>
        </a:tabLst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tabLst>
          <a:tab pos="231775" algn="l"/>
          <a:tab pos="461963" algn="l"/>
          <a:tab pos="682625" algn="l"/>
        </a:tabLst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tabLst>
          <a:tab pos="231775" algn="l"/>
          <a:tab pos="461963" algn="l"/>
          <a:tab pos="682625" algn="l"/>
        </a:tabLst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tabLst>
          <a:tab pos="231775" algn="l"/>
          <a:tab pos="461963" algn="l"/>
          <a:tab pos="682625" algn="l"/>
        </a:tabLst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CFCCB-862E-451D-892A-5F1C4581B8A3}" type="slidenum">
              <a:rPr lang="es-ES_tradnl" smtClean="0"/>
              <a:pPr/>
              <a:t>1</a:t>
            </a:fld>
            <a:endParaRPr lang="es-ES_tradnl"/>
          </a:p>
        </p:txBody>
      </p:sp>
      <p:sp>
        <p:nvSpPr>
          <p:cNvPr id="2051" name="AutoShape 4"/>
          <p:cNvSpPr>
            <a:spLocks noChangeArrowheads="1"/>
          </p:cNvSpPr>
          <p:nvPr/>
        </p:nvSpPr>
        <p:spPr bwMode="auto">
          <a:xfrm>
            <a:off x="8458200" y="6781800"/>
            <a:ext cx="228600" cy="762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21336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	Antes del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tiempo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de Cristo 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llamaba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El Valle de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Lamentaciones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, al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sureste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de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Jerusalén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donde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fueron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arrojados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niños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a los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brazos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del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dios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Moloc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, un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ídolo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en forma de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toro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BC2D6-35ED-4AE8-8FBF-42FBE85FC36F}" type="slidenum">
              <a:rPr lang="es-ES_tradnl" smtClean="0"/>
              <a:pPr>
                <a:defRPr/>
              </a:pPr>
              <a:t>10</a:t>
            </a:fld>
            <a:endParaRPr lang="es-ES_tradnl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057400"/>
            <a:ext cx="8458200" cy="4343400"/>
          </a:xfrm>
        </p:spPr>
        <p:txBody>
          <a:bodyPr/>
          <a:lstStyle/>
          <a:p>
            <a:pPr marL="0" indent="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Este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culto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ayudado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por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Salomón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su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vejez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para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agradar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sus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esposas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US" dirty="0" smtClean="0">
                <a:solidFill>
                  <a:srgbClr val="FF0000"/>
                </a:solidFill>
              </a:rPr>
              <a:t>1 Rey. 11:7,10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),	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abolido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por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rey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Josías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2 Rey. 23:10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….</a:t>
            </a:r>
          </a:p>
          <a:p>
            <a:pPr marL="0" indent="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Asimismo profanó a 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Tofet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, que está en el va-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lle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del hijo de </a:t>
            </a:r>
            <a:r>
              <a:rPr lang="es-ES" i="1" u="sng" dirty="0" err="1" smtClean="0">
                <a:solidFill>
                  <a:schemeClr val="bg1">
                    <a:lumMod val="50000"/>
                  </a:schemeClr>
                </a:solidFill>
              </a:rPr>
              <a:t>Hinom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para que ninguno pasase su hijo o su hija por fuego a Moloc.</a:t>
            </a:r>
          </a:p>
          <a:p>
            <a:pPr marL="0" indent="0"/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		(Heb., ge-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Hinon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= valle de 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Hinom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; de eso el griego, 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Geénna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).</a:t>
            </a:r>
          </a:p>
          <a:p>
            <a:pPr marL="0" indent="0"/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	3. “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Geénna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” (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infierno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) en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las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Escrituras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	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a. </a:t>
            </a:r>
            <a:r>
              <a:rPr lang="en-US" dirty="0" smtClean="0">
                <a:solidFill>
                  <a:srgbClr val="FF0000"/>
                </a:solidFill>
              </a:rPr>
              <a:t>Mat. 5:22,29,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cualquiera que diga: Necio, a su hermano, será culpable ante el concilio; ....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371600"/>
          </a:xfrm>
        </p:spPr>
        <p:txBody>
          <a:bodyPr/>
          <a:lstStyle/>
          <a:p>
            <a:r>
              <a:rPr lang="es-E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y cualquiera que le diga: Fatuo, quedará 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expues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-to al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infierno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de fuego.</a:t>
            </a:r>
            <a:endParaRPr lang="en-US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BC2D6-35ED-4AE8-8FBF-42FBE85FC36F}" type="slidenum">
              <a:rPr lang="es-ES_tradnl" smtClean="0"/>
              <a:pPr>
                <a:defRPr/>
              </a:pPr>
              <a:t>11</a:t>
            </a:fld>
            <a:endParaRPr lang="es-ES_tradnl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4800600"/>
          </a:xfrm>
        </p:spPr>
        <p:txBody>
          <a:bodyPr/>
          <a:lstStyle/>
          <a:p>
            <a:pPr marL="0" indent="0"/>
            <a:r>
              <a:rPr lang="es-ES" dirty="0" smtClean="0"/>
              <a:t>	</a:t>
            </a:r>
            <a:r>
              <a:rPr lang="es-ES" dirty="0" smtClean="0">
                <a:solidFill>
                  <a:srgbClr val="FF0000"/>
                </a:solidFill>
              </a:rPr>
              <a:t>5:29,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pues mejor te es que se pierda uno de tus miembros, y no que todo tu cuerpo sea echado al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infierno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/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s-ES" dirty="0" smtClean="0">
                <a:solidFill>
                  <a:srgbClr val="FF0000"/>
                </a:solidFill>
              </a:rPr>
              <a:t>10:28,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Y no temáis a los que matan el cuerpo, mas el alma no pueden matar; temed más bien a aquel que puede destruir el alma y el cuerpo en el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infierno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/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s-ES" dirty="0" smtClean="0">
                <a:solidFill>
                  <a:srgbClr val="FF0000"/>
                </a:solidFill>
              </a:rPr>
              <a:t>18:9,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mejor te es entrar con un solo ojo en la vida, que teniendo dos ojos ser echado en el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infierno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de fuego.</a:t>
            </a:r>
          </a:p>
          <a:p>
            <a:pPr marL="0" indent="0"/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s-ES" dirty="0" smtClean="0">
                <a:solidFill>
                  <a:srgbClr val="FF0000"/>
                </a:solidFill>
              </a:rPr>
              <a:t>23:15,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le hacéis dos veces más hijo del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infierno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que vosotros.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524000"/>
          </a:xfrm>
        </p:spPr>
        <p:txBody>
          <a:bodyPr/>
          <a:lstStyle/>
          <a:p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	</a:t>
            </a:r>
            <a:r>
              <a:rPr lang="es-ES" dirty="0" smtClean="0">
                <a:solidFill>
                  <a:srgbClr val="FF0000"/>
                </a:solidFill>
                <a:latin typeface="+mn-lt"/>
              </a:rPr>
              <a:t>23:33,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Serpientes, generación de víboras.  ¿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Có-mo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escaparéis de la condenación del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infierno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? </a:t>
            </a:r>
            <a:endParaRPr lang="en-US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BC2D6-35ED-4AE8-8FBF-42FBE85FC36F}" type="slidenum">
              <a:rPr lang="es-ES_tradnl" smtClean="0"/>
              <a:pPr>
                <a:defRPr/>
              </a:pPr>
              <a:t>12</a:t>
            </a:fld>
            <a:endParaRPr lang="es-ES_tradnl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4724400"/>
          </a:xfrm>
        </p:spPr>
        <p:txBody>
          <a:bodyPr/>
          <a:lstStyle/>
          <a:p>
            <a:pPr marL="0" indent="0"/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	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	b. </a:t>
            </a:r>
            <a:r>
              <a:rPr lang="es-ES" dirty="0" smtClean="0">
                <a:solidFill>
                  <a:srgbClr val="FF0000"/>
                </a:solidFill>
              </a:rPr>
              <a:t>Mar. 9:43,45,47,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(pasajes paralelos a los de Mateo arriba).</a:t>
            </a:r>
          </a:p>
          <a:p>
            <a:pPr marL="0" indent="0"/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c. </a:t>
            </a:r>
            <a:r>
              <a:rPr lang="es-ES" dirty="0" smtClean="0">
                <a:solidFill>
                  <a:srgbClr val="FF0000"/>
                </a:solidFill>
              </a:rPr>
              <a:t>Luc. 12:5,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Pero os enseñaré a quién debéis temer: Temed a aquel que después de haber 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qui-tado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la vida, tiene poder de echar en el </a:t>
            </a:r>
            <a:r>
              <a:rPr lang="es-ES" u="sng" dirty="0" smtClean="0">
                <a:solidFill>
                  <a:schemeClr val="bg1">
                    <a:lumMod val="50000"/>
                  </a:schemeClr>
                </a:solidFill>
              </a:rPr>
              <a:t>infierno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; sí, os digo, a éste temed.</a:t>
            </a:r>
          </a:p>
          <a:p>
            <a:pPr marL="0" indent="0"/>
            <a:r>
              <a:rPr lang="en-US" dirty="0" smtClean="0"/>
              <a:t>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4. El Hades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temporario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; el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infierno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castigo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eterno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Mat. 25:46,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E irán éstos al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castigo eterno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, y los justos a la vida eterna.	</a:t>
            </a:r>
          </a:p>
          <a:p>
            <a:pPr marL="0" indent="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	5. El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tormento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del Hades no ha de ser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compa-rado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con el del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infierno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reposo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del Hades con los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gozos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y la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gloria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 la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vida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eterna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s-ES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066800"/>
          </a:xfrm>
        </p:spPr>
        <p:txBody>
          <a:bodyPr/>
          <a:lstStyle/>
          <a:p>
            <a:r>
              <a:rPr lang="en-US" dirty="0" smtClean="0">
                <a:solidFill>
                  <a:srgbClr val="5F2987"/>
                </a:solidFill>
                <a:latin typeface="+mn-lt"/>
              </a:rPr>
              <a:t>IV. El Paraíso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(gr.,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paradeisos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)</a:t>
            </a:r>
            <a:endParaRPr lang="en-US" dirty="0">
              <a:solidFill>
                <a:srgbClr val="5F2987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BC2D6-35ED-4AE8-8FBF-42FBE85FC36F}" type="slidenum">
              <a:rPr lang="es-ES_tradnl" smtClean="0"/>
              <a:pPr>
                <a:defRPr/>
              </a:pPr>
              <a:t>13</a:t>
            </a:fld>
            <a:endParaRPr lang="es-ES_tradnl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486400"/>
          </a:xfrm>
        </p:spPr>
        <p:txBody>
          <a:bodyPr/>
          <a:lstStyle/>
          <a:p>
            <a:pPr marL="0" indent="0">
              <a:tabLst>
                <a:tab pos="233363" algn="l"/>
                <a:tab pos="457200" algn="l"/>
                <a:tab pos="690563" algn="l"/>
              </a:tabLst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1. Entre los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persianos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un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gran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parque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or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bosque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para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cazar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(con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torres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para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los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cazadores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huerto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jardín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lugar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sombra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agua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descanso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>
              <a:tabLst>
                <a:tab pos="233363" algn="l"/>
                <a:tab pos="457200" algn="l"/>
                <a:tab pos="690563" algn="l"/>
              </a:tabLst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2. “Paraíso” en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las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Escrituras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marL="0" indent="0">
              <a:tabLst>
                <a:tab pos="233363" algn="l"/>
                <a:tab pos="457200" algn="l"/>
                <a:tab pos="690563" algn="l"/>
              </a:tabLst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	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Antiguo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Testamento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Septuaginta)</a:t>
            </a:r>
          </a:p>
          <a:p>
            <a:pPr marL="0" indent="0">
              <a:tabLst>
                <a:tab pos="233363" algn="l"/>
                <a:tab pos="457200" algn="l"/>
                <a:tab pos="690563" algn="l"/>
              </a:tabLst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Gén. 2:8</a:t>
            </a:r>
            <a:r>
              <a:rPr lang="en-US" i="1" dirty="0" smtClean="0">
                <a:solidFill>
                  <a:srgbClr val="FF0000"/>
                </a:solidFill>
              </a:rPr>
              <a:t>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Y Jehová Dios plantó un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huerto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en Edén, al oriente; y puso allí al hombre que había formado.</a:t>
            </a:r>
          </a:p>
          <a:p>
            <a:pPr marL="0" indent="0">
              <a:tabLst>
                <a:tab pos="233363" algn="l"/>
                <a:tab pos="457200" algn="l"/>
                <a:tab pos="690563" algn="l"/>
              </a:tabLst>
              <a:defRPr/>
            </a:pP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es-ES" dirty="0" smtClean="0">
                <a:solidFill>
                  <a:srgbClr val="FF0000"/>
                </a:solidFill>
              </a:rPr>
              <a:t>	3:1,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Y la mujer respondió a la serpiente: Del fruto de los árboles del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huerto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podemos comer.</a:t>
            </a:r>
          </a:p>
          <a:p>
            <a:pPr marL="0" indent="0">
              <a:tabLst>
                <a:tab pos="233363" algn="l"/>
                <a:tab pos="457200" algn="l"/>
                <a:tab pos="690563" algn="l"/>
              </a:tabLst>
              <a:defRPr/>
            </a:pP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			</a:t>
            </a:r>
            <a:r>
              <a:rPr lang="es-ES" dirty="0" smtClean="0">
                <a:solidFill>
                  <a:srgbClr val="FF0000"/>
                </a:solidFill>
              </a:rPr>
              <a:t>13:10,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Y alzó Lot sus ojos, y vio toda la 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lla-nura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del Jordán, que toda ella era de riego, 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co-mo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el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huerto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de Jehová.</a:t>
            </a:r>
            <a:endParaRPr lang="en-US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143000"/>
          </a:xfrm>
        </p:spPr>
        <p:txBody>
          <a:bodyPr/>
          <a:lstStyle/>
          <a:p>
            <a:pPr marL="0" indent="0">
              <a:tabLst>
                <a:tab pos="233363" algn="l"/>
                <a:tab pos="457200" algn="l"/>
                <a:tab pos="690563" algn="l"/>
              </a:tabLst>
              <a:defRPr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br>
              <a:rPr lang="es-E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	</a:t>
            </a:r>
            <a:r>
              <a:rPr lang="es-ES" dirty="0" err="1" smtClean="0">
                <a:solidFill>
                  <a:srgbClr val="FF0000"/>
                </a:solidFill>
                <a:latin typeface="+mn-lt"/>
              </a:rPr>
              <a:t>Neh.</a:t>
            </a:r>
            <a:r>
              <a:rPr lang="es-ES" dirty="0" smtClean="0">
                <a:solidFill>
                  <a:srgbClr val="FF0000"/>
                </a:solidFill>
                <a:latin typeface="+mn-lt"/>
              </a:rPr>
              <a:t> 2:8,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y carta para 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Asaf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guarda del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bosque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del rey.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	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US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BC2D6-35ED-4AE8-8FBF-42FBE85FC36F}" type="slidenum">
              <a:rPr lang="es-ES_tradnl" smtClean="0"/>
              <a:pPr>
                <a:defRPr/>
              </a:pPr>
              <a:t>14</a:t>
            </a:fld>
            <a:endParaRPr lang="es-ES_tradnl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105400"/>
          </a:xfrm>
        </p:spPr>
        <p:txBody>
          <a:bodyPr/>
          <a:lstStyle/>
          <a:p>
            <a:pPr marL="0" indent="0"/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	</a:t>
            </a:r>
            <a:r>
              <a:rPr lang="es-ES" dirty="0" smtClean="0">
                <a:solidFill>
                  <a:srgbClr val="FF0000"/>
                </a:solidFill>
              </a:rPr>
              <a:t>Ecles. 2:5,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me hice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huertos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y jardines, y planté en ellos árboles de todo fruto.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</a:p>
          <a:p>
            <a:pPr marL="0" indent="0"/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Cantares</a:t>
            </a:r>
            <a:r>
              <a:rPr lang="en-US" dirty="0" smtClean="0">
                <a:solidFill>
                  <a:srgbClr val="FF0000"/>
                </a:solidFill>
              </a:rPr>
              <a:t> 4:13,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Tus renuevos son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paraíso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(jardín) de granados, con frutos suaves,  De flores de alheña y nardos.</a:t>
            </a:r>
          </a:p>
          <a:p>
            <a:pPr marL="0" indent="0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	 </a:t>
            </a:r>
            <a:r>
              <a:rPr lang="es-ES" dirty="0" smtClean="0">
                <a:solidFill>
                  <a:srgbClr val="FF0000"/>
                </a:solidFill>
              </a:rPr>
              <a:t>Ezeq. 28:13,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En Edén, en el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huerto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de Dios estuviste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(rey de Tiro, expresión figurada de alteza).</a:t>
            </a:r>
          </a:p>
          <a:p>
            <a:pPr marL="0" indent="0"/>
            <a:r>
              <a:rPr lang="es-ES" dirty="0" smtClean="0">
                <a:solidFill>
                  <a:srgbClr val="FF0000"/>
                </a:solidFill>
              </a:rPr>
              <a:t>	 	31:8,9,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tres veces: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huerto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de Dio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s.</a:t>
            </a:r>
          </a:p>
          <a:p>
            <a:pPr marL="0" indent="0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			(Nuevo Testamento)—varias aplicaciones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		a. Esa parte del Hades para el reposo de los justos hasta la resurrección.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			</a:t>
            </a:r>
            <a:r>
              <a:rPr lang="es-ES" dirty="0" smtClean="0">
                <a:solidFill>
                  <a:srgbClr val="FF0000"/>
                </a:solidFill>
              </a:rPr>
              <a:t>Luc. 23:43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Entonces Jesús le dijo: ....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9144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295400"/>
          </a:xfrm>
        </p:spPr>
        <p:txBody>
          <a:bodyPr/>
          <a:lstStyle/>
          <a:p>
            <a:r>
              <a:rPr lang="es-E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	De cierto te digo que hoy estarás conmigo en el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paraíso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. (dicho en la cruz al ladrón arrepentido)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BC2D6-35ED-4AE8-8FBF-42FBE85FC36F}" type="slidenum">
              <a:rPr lang="es-ES_tradnl" smtClean="0"/>
              <a:pPr>
                <a:defRPr/>
              </a:pPr>
              <a:t>15</a:t>
            </a:fld>
            <a:endParaRPr lang="es-ES_tradnl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4876800"/>
          </a:xfrm>
        </p:spPr>
        <p:txBody>
          <a:bodyPr/>
          <a:lstStyle/>
          <a:p>
            <a:pPr marL="0" indent="0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	No el cielo, porque después de la resurrección, </a:t>
            </a:r>
            <a:r>
              <a:rPr lang="es-ES" dirty="0" err="1" smtClean="0">
                <a:solidFill>
                  <a:srgbClr val="FF0000"/>
                </a:solidFill>
              </a:rPr>
              <a:t>Jan</a:t>
            </a:r>
            <a:r>
              <a:rPr lang="es-ES" dirty="0" smtClean="0">
                <a:solidFill>
                  <a:srgbClr val="FF0000"/>
                </a:solidFill>
              </a:rPr>
              <a:t> 20:17,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Jesús le dijo: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No me toques, porque aún </a:t>
            </a:r>
            <a:r>
              <a:rPr lang="es-ES" i="1" dirty="0" smtClean="0">
                <a:solidFill>
                  <a:srgbClr val="7030A0"/>
                </a:solidFill>
              </a:rPr>
              <a:t>no he subido a mi Padre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; mas ve a mis 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her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-manos, y diles: Subo a mi Padre y a vuestro Pa-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dre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, a mi Dios y a vuestro Dios.</a:t>
            </a:r>
          </a:p>
          <a:p>
            <a:pPr marL="0" indent="0"/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	En este caso “paraíso” es la figura de reposo en el Hades para los salvos, </a:t>
            </a:r>
            <a:r>
              <a:rPr lang="es-ES" dirty="0" smtClean="0">
                <a:solidFill>
                  <a:srgbClr val="FF0000"/>
                </a:solidFill>
              </a:rPr>
              <a:t>Luc. 16:25,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....</a:t>
            </a:r>
          </a:p>
          <a:p>
            <a:pPr marL="0" indent="0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			</a:t>
            </a:r>
            <a:r>
              <a:rPr lang="es-ES" dirty="0" smtClean="0"/>
              <a:t>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Pero Abraham le dijo: Hijo, acuérdate que recibiste tus bienes en tu vida, y Lázaro también males; pero ahora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éste es consolado aquí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, y tú atormentado.</a:t>
            </a:r>
          </a:p>
          <a:p>
            <a:pPr marL="0" indent="0"/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		b. una región arriba en el cielo:  .....</a:t>
            </a:r>
          </a:p>
          <a:p>
            <a:pPr marL="0" indent="0"/>
            <a:endParaRPr lang="en-US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/>
            <a:endParaRPr lang="es-ES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                          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828800"/>
          </a:xfrm>
        </p:spPr>
        <p:txBody>
          <a:bodyPr/>
          <a:lstStyle/>
          <a:p>
            <a:r>
              <a:rPr lang="es-E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		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2 Cor. 12:4,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fue arrebatado al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paraíso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, donde oyó palabras inefables que no le es dado al hombre expresar.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BC2D6-35ED-4AE8-8FBF-42FBE85FC36F}" type="slidenum">
              <a:rPr lang="es-ES_tradnl" smtClean="0"/>
              <a:pPr>
                <a:defRPr/>
              </a:pPr>
              <a:t>16</a:t>
            </a:fld>
            <a:endParaRPr lang="es-ES_tradnl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419600"/>
          </a:xfrm>
        </p:spPr>
        <p:txBody>
          <a:bodyPr/>
          <a:lstStyle/>
          <a:p>
            <a:pPr marL="0" indent="0">
              <a:tabLst>
                <a:tab pos="233363" algn="l"/>
                <a:tab pos="457200" algn="l"/>
              </a:tabLst>
              <a:defRPr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esta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caso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paraíso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”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una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figura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cielo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donde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mora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Dios.</a:t>
            </a:r>
          </a:p>
          <a:p>
            <a:pPr marL="0" indent="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Apoc. 2:7,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Al que venciere, le daré a comer del árbol de la 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vida,el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cual está en medio del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paraíso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de Dios</a:t>
            </a:r>
            <a:r>
              <a:rPr lang="es-ES" dirty="0" smtClean="0">
                <a:solidFill>
                  <a:schemeClr val="bg1"/>
                </a:solidFill>
              </a:rPr>
              <a:t>. </a:t>
            </a:r>
          </a:p>
          <a:p>
            <a:pPr marL="0" indent="0"/>
            <a:r>
              <a:rPr lang="en-US" dirty="0" smtClean="0">
                <a:solidFill>
                  <a:schemeClr val="bg1"/>
                </a:solidFill>
              </a:rPr>
              <a:t> 	</a:t>
            </a:r>
            <a:r>
              <a:rPr lang="en-US" dirty="0" err="1" smtClean="0">
                <a:solidFill>
                  <a:schemeClr val="bg1"/>
                </a:solidFill>
              </a:rPr>
              <a:t>Aquí</a:t>
            </a:r>
            <a:r>
              <a:rPr lang="en-US" dirty="0" smtClean="0">
                <a:solidFill>
                  <a:schemeClr val="bg1"/>
                </a:solidFill>
              </a:rPr>
              <a:t> “</a:t>
            </a:r>
            <a:r>
              <a:rPr lang="en-US" dirty="0" err="1" smtClean="0">
                <a:solidFill>
                  <a:schemeClr val="bg1"/>
                </a:solidFill>
              </a:rPr>
              <a:t>paraíso</a:t>
            </a:r>
            <a:r>
              <a:rPr lang="en-US" dirty="0" smtClean="0">
                <a:solidFill>
                  <a:schemeClr val="bg1"/>
                </a:solidFill>
              </a:rPr>
              <a:t>” </a:t>
            </a:r>
            <a:r>
              <a:rPr lang="en-US" dirty="0" err="1" smtClean="0">
                <a:solidFill>
                  <a:schemeClr val="bg1"/>
                </a:solidFill>
              </a:rPr>
              <a:t>es</a:t>
            </a:r>
            <a:r>
              <a:rPr lang="en-US" dirty="0" smtClean="0">
                <a:solidFill>
                  <a:schemeClr val="bg1"/>
                </a:solidFill>
              </a:rPr>
              <a:t> la </a:t>
            </a:r>
            <a:r>
              <a:rPr lang="en-US" dirty="0" err="1" smtClean="0">
                <a:solidFill>
                  <a:schemeClr val="bg1"/>
                </a:solidFill>
              </a:rPr>
              <a:t>figura</a:t>
            </a:r>
            <a:r>
              <a:rPr lang="en-US" dirty="0" smtClean="0">
                <a:solidFill>
                  <a:schemeClr val="bg1"/>
                </a:solidFill>
              </a:rPr>
              <a:t> de la </a:t>
            </a:r>
            <a:r>
              <a:rPr lang="en-US" dirty="0" err="1" smtClean="0">
                <a:solidFill>
                  <a:schemeClr val="bg1"/>
                </a:solidFill>
              </a:rPr>
              <a:t>morada</a:t>
            </a:r>
            <a:r>
              <a:rPr lang="en-US" dirty="0" smtClean="0">
                <a:solidFill>
                  <a:schemeClr val="bg1"/>
                </a:solidFill>
              </a:rPr>
              <a:t> de los </a:t>
            </a:r>
            <a:r>
              <a:rPr lang="en-US" dirty="0" err="1" smtClean="0">
                <a:solidFill>
                  <a:schemeClr val="bg1"/>
                </a:solidFill>
              </a:rPr>
              <a:t>redimidos</a:t>
            </a:r>
            <a:r>
              <a:rPr lang="en-US" dirty="0" smtClean="0">
                <a:solidFill>
                  <a:schemeClr val="bg1"/>
                </a:solidFill>
              </a:rPr>
              <a:t> en el </a:t>
            </a:r>
            <a:r>
              <a:rPr lang="en-US" dirty="0" err="1" smtClean="0">
                <a:solidFill>
                  <a:schemeClr val="bg1"/>
                </a:solidFill>
              </a:rPr>
              <a:t>cielo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tabLst>
                <a:tab pos="233363" algn="l"/>
                <a:tab pos="457200" algn="l"/>
              </a:tabLst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3.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Así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que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término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paraíso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” se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aplica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diferentes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escenarios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aunque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la idea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represen-tada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siempre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la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misma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: a saber, un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lugar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condición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 placer 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bondad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total 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supremo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>
              <a:tabLst>
                <a:tab pos="233363" algn="l"/>
                <a:tab pos="457200" algn="l"/>
              </a:tabLs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8382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+mn-lt"/>
              </a:rPr>
              <a:t>V. </a:t>
            </a:r>
            <a:r>
              <a:rPr lang="en-US" dirty="0" err="1" smtClean="0">
                <a:solidFill>
                  <a:srgbClr val="7030A0"/>
                </a:solidFill>
                <a:latin typeface="+mn-lt"/>
              </a:rPr>
              <a:t>Conclusión</a:t>
            </a:r>
            <a:r>
              <a:rPr lang="en-US" dirty="0" smtClean="0">
                <a:solidFill>
                  <a:srgbClr val="7030A0"/>
                </a:solidFill>
                <a:latin typeface="+mn-lt"/>
              </a:rPr>
              <a:t>: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BC2D6-35ED-4AE8-8FBF-42FBE85FC36F}" type="slidenum">
              <a:rPr lang="es-ES_tradnl" smtClean="0"/>
              <a:pPr>
                <a:defRPr/>
              </a:pPr>
              <a:t>17</a:t>
            </a:fld>
            <a:endParaRPr lang="es-ES_tradnl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838200"/>
            <a:ext cx="8458200" cy="5334000"/>
          </a:xfrm>
        </p:spPr>
        <p:txBody>
          <a:bodyPr/>
          <a:lstStyle/>
          <a:p>
            <a:pPr marL="0" indent="0">
              <a:spcBef>
                <a:spcPts val="0"/>
              </a:spcBef>
              <a:tabLst>
                <a:tab pos="228600" algn="l"/>
                <a:tab pos="457200" algn="l"/>
                <a:tab pos="690563" algn="l"/>
              </a:tabLst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1. El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espíritu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en un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cuerpo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= la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vida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en la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tierra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>
              <a:spcBef>
                <a:spcPts val="0"/>
              </a:spcBef>
              <a:tabLst>
                <a:tab pos="233363" algn="l"/>
                <a:tab pos="514350" algn="l"/>
                <a:tab pos="690563" algn="l"/>
              </a:tabLst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Sant. 4:14,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Porque ¿qué es vuestra vida? Ciertamente es neblina que se aparece por un poco de tiempo, y luego se desvanece. </a:t>
            </a:r>
          </a:p>
          <a:p>
            <a:pPr marL="0" indent="0">
              <a:spcBef>
                <a:spcPts val="0"/>
              </a:spcBef>
              <a:tabLst>
                <a:tab pos="233363" algn="l"/>
                <a:tab pos="457200" algn="l"/>
                <a:tab pos="690563" algn="l"/>
              </a:tabLst>
              <a:defRPr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		</a:t>
            </a:r>
            <a:r>
              <a:rPr lang="es-ES" dirty="0" smtClean="0">
                <a:solidFill>
                  <a:srgbClr val="FF0000"/>
                </a:solidFill>
              </a:rPr>
              <a:t>Sal. 90:10</a:t>
            </a:r>
            <a:r>
              <a:rPr lang="es-ES" i="1" dirty="0" smtClean="0">
                <a:solidFill>
                  <a:srgbClr val="FF0000"/>
                </a:solidFill>
              </a:rPr>
              <a:t>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Los días de nuestra edad son se-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tenta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años; Y si en los más robustos son 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ochen-ta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años, Con todo, su fortaleza es molestia y trabajo, Porque pronto pasan, y volamos.</a:t>
            </a:r>
          </a:p>
          <a:p>
            <a:pPr marL="0" indent="0">
              <a:spcBef>
                <a:spcPts val="0"/>
              </a:spcBef>
              <a:tabLst>
                <a:tab pos="233363" algn="l"/>
                <a:tab pos="457200" algn="l"/>
                <a:tab pos="690563" algn="l"/>
              </a:tabLst>
              <a:defRPr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	2. En la muerte, ellos piden el alma, </a:t>
            </a:r>
            <a:r>
              <a:rPr lang="es-ES" dirty="0" smtClean="0">
                <a:solidFill>
                  <a:srgbClr val="FF0000"/>
                </a:solidFill>
              </a:rPr>
              <a:t>Luc. 12:20,</a:t>
            </a:r>
          </a:p>
          <a:p>
            <a:pPr marL="0" indent="0">
              <a:spcBef>
                <a:spcPts val="0"/>
              </a:spcBef>
              <a:tabLst>
                <a:tab pos="233363" algn="l"/>
                <a:tab pos="457200" algn="l"/>
                <a:tab pos="690563" algn="l"/>
              </a:tabLst>
              <a:defRPr/>
            </a:pP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Pero Dios le dijo: Necio, esta noche vienen a pedirte tu alma; y lo que has provisto, ¿de quién será?</a:t>
            </a:r>
          </a:p>
          <a:p>
            <a:pPr marL="0" indent="0">
              <a:spcBef>
                <a:spcPts val="0"/>
              </a:spcBef>
              <a:tabLst>
                <a:tab pos="233363" algn="l"/>
                <a:tab pos="457200" algn="l"/>
                <a:tab pos="690563" algn="l"/>
              </a:tabLst>
              <a:defRPr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		¿Quiénes son los que vienen a pedir el alma?</a:t>
            </a:r>
          </a:p>
          <a:p>
            <a:pPr marL="0" indent="0">
              <a:spcBef>
                <a:spcPts val="0"/>
              </a:spcBef>
              <a:tabLst>
                <a:tab pos="233363" algn="l"/>
                <a:tab pos="457200" algn="l"/>
                <a:tab pos="690563" algn="l"/>
              </a:tabLst>
              <a:defRPr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Deben ser los ángeles, según </a:t>
            </a:r>
            <a:r>
              <a:rPr lang="es-ES" dirty="0" smtClean="0">
                <a:solidFill>
                  <a:srgbClr val="FF0000"/>
                </a:solidFill>
              </a:rPr>
              <a:t>Luc. 16:22,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....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371600"/>
          </a:xfrm>
        </p:spPr>
        <p:txBody>
          <a:bodyPr/>
          <a:lstStyle/>
          <a:p>
            <a:r>
              <a:rPr lang="es-E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	Aconteció que murió el mendigo, y fue llevado por los ángeles al seno de Abraham.</a:t>
            </a:r>
            <a:endParaRPr lang="en-US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BC2D6-35ED-4AE8-8FBF-42FBE85FC36F}" type="slidenum">
              <a:rPr lang="es-ES_tradnl" smtClean="0"/>
              <a:pPr>
                <a:defRPr/>
              </a:pPr>
              <a:t>18</a:t>
            </a:fld>
            <a:endParaRPr lang="es-ES_tradnl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4724400"/>
          </a:xfrm>
        </p:spPr>
        <p:txBody>
          <a:bodyPr/>
          <a:lstStyle/>
          <a:p>
            <a:pPr marL="0" indent="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3. El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cuerpo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al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sepulcro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y el alma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llevada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por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los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ángeles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al Hades, o a un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estado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consuelo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(el 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seno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 Abraham”) o 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uno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tormento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	4. En la resurrección, los cuerpos muertos saldrán levantados, </a:t>
            </a:r>
            <a:r>
              <a:rPr lang="es-ES" dirty="0" smtClean="0">
                <a:solidFill>
                  <a:srgbClr val="FF0000"/>
                </a:solidFill>
              </a:rPr>
              <a:t>Jn. 5:28,29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, ....</a:t>
            </a:r>
          </a:p>
          <a:p>
            <a:pPr marL="0" indent="0">
              <a:tabLst>
                <a:tab pos="233363" algn="l"/>
                <a:tab pos="457200" algn="l"/>
                <a:tab pos="690563" algn="l"/>
              </a:tabLst>
              <a:defRPr/>
            </a:pPr>
            <a:r>
              <a:rPr lang="en-US" i="1" dirty="0" smtClean="0"/>
              <a:t>	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	No os maravilléis de esto; porque vendrá 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ho-ra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cuando todos los que están en los sepulcros oirán su voz;  29  y los que hicieron lo bueno, saldrán a resurrección de vida; mas los que hicieron lo malo, a resurrección de condena-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ción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 marL="0" indent="0">
              <a:tabLst>
                <a:tab pos="233363" algn="l"/>
                <a:tab pos="457200" algn="l"/>
                <a:tab pos="690563" algn="l"/>
              </a:tabLst>
              <a:defRPr/>
            </a:pPr>
            <a:endParaRPr lang="es-E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524000"/>
          </a:xfrm>
        </p:spPr>
        <p:txBody>
          <a:bodyPr/>
          <a:lstStyle/>
          <a:p>
            <a:pPr>
              <a:tabLst>
                <a:tab pos="233363" algn="l"/>
                <a:tab pos="457200" algn="l"/>
                <a:tab pos="690563" algn="l"/>
              </a:tabLst>
              <a:defRPr/>
            </a:pPr>
            <a:r>
              <a:rPr lang="en-US" dirty="0" smtClean="0">
                <a:latin typeface="+mn-lt"/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5. Y el Hades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entregará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los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espíritus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en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él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, 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seguirá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el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Juicio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Final. 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Rev. 20:11-15,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….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BC2D6-35ED-4AE8-8FBF-42FBE85FC36F}" type="slidenum">
              <a:rPr lang="es-ES_tradnl" smtClean="0"/>
              <a:pPr>
                <a:defRPr/>
              </a:pPr>
              <a:t>19</a:t>
            </a:fld>
            <a:endParaRPr lang="es-ES_tradnl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105400"/>
          </a:xfrm>
        </p:spPr>
        <p:txBody>
          <a:bodyPr/>
          <a:lstStyle/>
          <a:p>
            <a:pPr marL="0" indent="0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		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Y vi un gran trono blanco y al que estaba 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sen-tado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en él, de delante del cual huyeron la tierra y el cielo, y ningún lugar se encontró para ellos.</a:t>
            </a:r>
          </a:p>
          <a:p>
            <a:pPr marL="0" indent="0"/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		12  Y vi a los muertos, grandes y pequeños, de pie ante Dios; y los libros fueron abiertos, y otro libro fue abierto, el cual es el libro de la vi-da; y fueron juzgados los muertos por las cosas que estaban escritas en los libros, según sus obras.</a:t>
            </a:r>
          </a:p>
          <a:p>
            <a:pPr marL="0" indent="0"/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		13  Y el mar entregó los muertos que había en él; y la muerte y el Hades entregaron los muer-tos que había en ellos; y fueron juzgados cada uno según sus obras.....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6764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A20000"/>
                </a:solidFill>
                <a:latin typeface="+mn-lt"/>
              </a:rPr>
              <a:t>Y </a:t>
            </a:r>
            <a:r>
              <a:rPr lang="en-US" sz="3200" dirty="0" err="1" smtClean="0">
                <a:solidFill>
                  <a:srgbClr val="A20000"/>
                </a:solidFill>
                <a:latin typeface="+mn-lt"/>
              </a:rPr>
              <a:t>MURIÓ</a:t>
            </a:r>
            <a:r>
              <a:rPr lang="en-US" sz="32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rgbClr val="A20000"/>
                </a:solidFill>
                <a:latin typeface="+mn-lt"/>
              </a:rPr>
              <a:t>APENAS</a:t>
            </a:r>
            <a:r>
              <a:rPr lang="en-US" sz="32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rgbClr val="A20000"/>
                </a:solidFill>
                <a:latin typeface="+mn-lt"/>
              </a:rPr>
              <a:t>HORAS</a:t>
            </a:r>
            <a:r>
              <a:rPr lang="en-US" sz="32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rgbClr val="A20000"/>
                </a:solidFill>
                <a:latin typeface="+mn-lt"/>
              </a:rPr>
              <a:t>DESPUÉS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/>
            </a:r>
            <a:b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</a:b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Tomado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de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noticias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del internet, AOL, 11-11-14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BC2D6-35ED-4AE8-8FBF-42FBE85FC36F}" type="slidenum">
              <a:rPr lang="es-ES_tradnl" smtClean="0"/>
              <a:pPr>
                <a:defRPr/>
              </a:pPr>
              <a:t>2</a:t>
            </a:fld>
            <a:endParaRPr lang="es-ES_tradnl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8006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	“A Sheila Marsh, de 77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años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de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edad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, con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cancer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terminal, se le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otorgó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un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encuentro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final para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decir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adios a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Bronwen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,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su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caballo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de 25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años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. Marsh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crió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a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Bronwen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de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potro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a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adulto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y le pre-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sentó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en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varias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exposiciones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de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competencia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	El personal del hospital en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Inglaterra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arregló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que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Bronwen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fuera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llevado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al hospital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desde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el rancho de Marsh.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	A Marsh le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sacaron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en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una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silla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de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ruedas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para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que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pudiera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ver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a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Bronwen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por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última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vez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, y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murió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apenas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horas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después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.  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B061C5-9C47-472F-99A2-9CD2BFE9ADA0}" type="slidenum">
              <a:rPr lang="es-ES_tradnl"/>
              <a:pPr>
                <a:defRPr/>
              </a:pPr>
              <a:t>20</a:t>
            </a:fld>
            <a:endParaRPr lang="es-ES_tradnl"/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381000" y="457200"/>
            <a:ext cx="8305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	</a:t>
            </a:r>
            <a:r>
              <a:rPr lang="es-E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14  </a:t>
            </a:r>
            <a:r>
              <a:rPr lang="es-ES" sz="2800" b="1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Y la muerte y el Hades fueron lanzados al lago de fuego. Esta es la muerte segunda. 15  Y el que no se halló inscrito en el libro de la vida fue lanzado al lago de fuego.</a:t>
            </a:r>
            <a:endParaRPr lang="en-US" sz="2800" b="1" i="1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362200"/>
            <a:ext cx="8382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33363" algn="l"/>
                <a:tab pos="457200" algn="l"/>
                <a:tab pos="690563" algn="l"/>
              </a:tabLst>
              <a:defRPr/>
            </a:pPr>
            <a:r>
              <a:rPr lang="en-US" sz="2800" b="1" dirty="0" err="1" smtClean="0">
                <a:solidFill>
                  <a:srgbClr val="A20000"/>
                </a:solidFill>
                <a:latin typeface="+mn-lt"/>
              </a:rPr>
              <a:t>NUESTRO</a:t>
            </a:r>
            <a:r>
              <a:rPr lang="en-US" sz="2800" b="1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A20000"/>
                </a:solidFill>
                <a:latin typeface="+mn-lt"/>
              </a:rPr>
              <a:t>DESTINO</a:t>
            </a:r>
            <a:r>
              <a:rPr lang="en-US" sz="2800" b="1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A20000"/>
                </a:solidFill>
                <a:latin typeface="+mn-lt"/>
              </a:rPr>
              <a:t>ESTÁ</a:t>
            </a:r>
            <a:r>
              <a:rPr lang="en-US" sz="2800" b="1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A20000"/>
                </a:solidFill>
                <a:latin typeface="+mn-lt"/>
              </a:rPr>
              <a:t>SELLADO</a:t>
            </a:r>
            <a:r>
              <a:rPr lang="en-US" sz="2800" b="1" dirty="0" smtClean="0">
                <a:solidFill>
                  <a:srgbClr val="A20000"/>
                </a:solidFill>
                <a:latin typeface="+mn-lt"/>
              </a:rPr>
              <a:t> EN LA </a:t>
            </a:r>
            <a:r>
              <a:rPr lang="en-US" sz="2800" b="1" dirty="0" err="1" smtClean="0">
                <a:solidFill>
                  <a:srgbClr val="A20000"/>
                </a:solidFill>
                <a:latin typeface="+mn-lt"/>
              </a:rPr>
              <a:t>MUERTE</a:t>
            </a:r>
            <a:endParaRPr lang="en-US" sz="2800" b="1" dirty="0" smtClean="0">
              <a:solidFill>
                <a:srgbClr val="A20000"/>
              </a:solidFill>
              <a:latin typeface="+mn-lt"/>
            </a:endParaRPr>
          </a:p>
          <a:p>
            <a:pPr>
              <a:tabLst>
                <a:tab pos="233363" algn="l"/>
                <a:tab pos="457200" algn="l"/>
                <a:tab pos="690563" algn="l"/>
              </a:tabLst>
              <a:defRPr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	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Recuérdese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que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en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seguida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de la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línea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que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dice “y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murió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”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sigue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ésta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otra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:</a:t>
            </a:r>
          </a:p>
          <a:p>
            <a:pPr algn="ctr">
              <a:tabLst>
                <a:tab pos="233363" algn="l"/>
                <a:tab pos="457200" algn="l"/>
                <a:tab pos="690563" algn="l"/>
              </a:tabLst>
              <a:defRPr/>
            </a:pPr>
            <a:endParaRPr lang="en-US" sz="3200" b="1" i="1" dirty="0" smtClean="0">
              <a:solidFill>
                <a:srgbClr val="A20000"/>
              </a:solidFill>
              <a:latin typeface="+mn-lt"/>
            </a:endParaRPr>
          </a:p>
          <a:p>
            <a:pPr algn="ctr">
              <a:tabLst>
                <a:tab pos="233363" algn="l"/>
                <a:tab pos="457200" algn="l"/>
                <a:tab pos="690563" algn="l"/>
              </a:tabLst>
              <a:defRPr/>
            </a:pPr>
            <a:r>
              <a:rPr lang="en-US" sz="3600" b="1" i="1" dirty="0" smtClean="0">
                <a:solidFill>
                  <a:srgbClr val="A20000"/>
                </a:solidFill>
                <a:latin typeface="+mn-lt"/>
              </a:rPr>
              <a:t>y en el Hades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B061C5-9C47-472F-99A2-9CD2BFE9ADA0}" type="slidenum">
              <a:rPr lang="es-ES_tradnl"/>
              <a:pPr>
                <a:defRPr/>
              </a:pPr>
              <a:t>21</a:t>
            </a:fld>
            <a:endParaRPr lang="es-ES_tradnl"/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381000" y="457200"/>
            <a:ext cx="8305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sz="2800" b="1" dirty="0" smtClean="0">
                <a:latin typeface="+mn-lt"/>
              </a:rPr>
              <a:t>	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En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cuanto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a la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existencia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de la persona,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otras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líneas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también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siguen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en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cuanto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a la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Resurrección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, el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Juicio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Final, y la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sentencia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eterna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,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pero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la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que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sigue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a la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muerte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es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: “</a:t>
            </a:r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y en el Hades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”.</a:t>
            </a:r>
            <a:endParaRPr lang="en-US" sz="2800" b="1" i="1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819400"/>
            <a:ext cx="8382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33363" algn="l"/>
                <a:tab pos="457200" algn="l"/>
                <a:tab pos="690563" algn="l"/>
              </a:tabLst>
              <a:defRPr/>
            </a:pPr>
            <a:r>
              <a:rPr lang="es-ES" sz="3200" b="1" dirty="0" smtClean="0">
                <a:solidFill>
                  <a:srgbClr val="A20000"/>
                </a:solidFill>
                <a:latin typeface="+mn-lt"/>
              </a:rPr>
              <a:t>	¿Estamos listos para esa línea? ¡Es tan segura que la muerte misma!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8B30BE-CEE0-47ED-BB30-1511A7C606D7}" type="slidenum">
              <a:rPr lang="es-ES_tradnl"/>
              <a:pPr>
                <a:defRPr/>
              </a:pPr>
              <a:t>22</a:t>
            </a:fld>
            <a:endParaRPr lang="es-ES_tradnl"/>
          </a:p>
        </p:txBody>
      </p:sp>
      <p:sp>
        <p:nvSpPr>
          <p:cNvPr id="4" name="Left Arrow 3"/>
          <p:cNvSpPr/>
          <p:nvPr/>
        </p:nvSpPr>
        <p:spPr>
          <a:xfrm>
            <a:off x="8305800" y="6248400"/>
            <a:ext cx="457200" cy="76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371600"/>
          </a:xfrm>
        </p:spPr>
        <p:txBody>
          <a:bodyPr/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	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También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fueron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concedidos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los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otros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dos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deseos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de Marsh de antes de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morir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; a saber….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BC2D6-35ED-4AE8-8FBF-42FBE85FC36F}" type="slidenum">
              <a:rPr lang="es-ES_tradnl" smtClean="0"/>
              <a:pPr>
                <a:defRPr/>
              </a:pPr>
              <a:t>3</a:t>
            </a:fld>
            <a:endParaRPr lang="es-ES_tradnl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4953000"/>
          </a:xfrm>
        </p:spPr>
        <p:txBody>
          <a:bodyPr/>
          <a:lstStyle/>
          <a:p>
            <a:pPr marL="0" indent="0">
              <a:tabLst>
                <a:tab pos="228600" algn="l"/>
              </a:tabLst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Decir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adios 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su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perro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Poddy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ver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que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su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hija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su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esposo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se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saludaran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después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tantos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años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estar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separados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”.</a:t>
            </a:r>
          </a:p>
          <a:p>
            <a:pPr marL="0" indent="0">
              <a:tabLst>
                <a:tab pos="228600" algn="l"/>
              </a:tabLst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1.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Estuvo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muriendo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 cancer.</a:t>
            </a:r>
          </a:p>
          <a:p>
            <a:pPr marL="0" indent="0">
              <a:tabLst>
                <a:tab pos="228600" algn="l"/>
              </a:tabLst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2.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Tenía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tres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deseos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 antes de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morir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>
              <a:tabLst>
                <a:tab pos="228600" algn="l"/>
              </a:tabLst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3.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Dijo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adios 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su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caballo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al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perro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oyó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que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su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hija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y el padre se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saludaran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>
              <a:tabLst>
                <a:tab pos="228600" algn="l"/>
              </a:tabLst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4.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Y a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las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pocas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horas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murió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>
              <a:tabLst>
                <a:tab pos="228600" algn="l"/>
              </a:tabLst>
            </a:pP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Pero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su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historia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no </a:t>
            </a:r>
            <a:r>
              <a:rPr lang="en-US" i="1" dirty="0" err="1" smtClean="0">
                <a:solidFill>
                  <a:srgbClr val="C00000"/>
                </a:solidFill>
              </a:rPr>
              <a:t>termina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allí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; hay </a:t>
            </a:r>
            <a:r>
              <a:rPr lang="en-US" u="sng" dirty="0" err="1" smtClean="0">
                <a:solidFill>
                  <a:schemeClr val="bg1">
                    <a:lumMod val="50000"/>
                  </a:schemeClr>
                </a:solidFill>
              </a:rPr>
              <a:t>otra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línea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que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sigue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en el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cuento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marL="0" indent="0">
              <a:tabLst>
                <a:tab pos="228600" algn="l"/>
              </a:tabLst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	“Y en el </a:t>
            </a:r>
            <a:r>
              <a:rPr lang="en-US" sz="3600" dirty="0" err="1" smtClean="0">
                <a:solidFill>
                  <a:schemeClr val="bg1">
                    <a:lumMod val="50000"/>
                  </a:schemeClr>
                </a:solidFill>
              </a:rPr>
              <a:t>hades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….”</a:t>
            </a:r>
          </a:p>
          <a:p>
            <a:pPr marL="0" indent="0">
              <a:tabLst>
                <a:tab pos="228600" algn="l"/>
              </a:tabLst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¡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Nuestra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historia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no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termina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con la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muerte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!</a:t>
            </a:r>
            <a:endParaRPr lang="en-US" sz="3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	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Hasta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que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venga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Cristo la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segunda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vez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(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Heb. 9:28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)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todo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el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mundo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desde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Adán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y Eva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hasta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nosotros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hoy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en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día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han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muerto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o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moriremos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BC2D6-35ED-4AE8-8FBF-42FBE85FC36F}" type="slidenum">
              <a:rPr lang="es-ES_tradnl" smtClean="0"/>
              <a:pPr>
                <a:defRPr/>
              </a:pPr>
              <a:t>4</a:t>
            </a:fld>
            <a:endParaRPr lang="es-ES_tradnl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724400"/>
          </a:xfrm>
        </p:spPr>
        <p:txBody>
          <a:bodyPr/>
          <a:lstStyle/>
          <a:p>
            <a:pPr marL="0" indent="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La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pregunta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que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hacer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ésta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: ¿Y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luego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qué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marL="0" indent="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Nuestra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existencia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no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termina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con la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muerte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fí-sica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 A la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línea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“y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murió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”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sigue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la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que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dice, “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y en el Hades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”.</a:t>
            </a:r>
          </a:p>
          <a:p>
            <a:pPr marL="0" indent="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Pensemos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esto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línea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siempre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sigue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a la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que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dice: “Y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murió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”.</a:t>
            </a:r>
          </a:p>
          <a:p>
            <a:pPr marL="0" indent="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Luc. 16:22,23,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Aconteció que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murió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el 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mendi-go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, y fue llevado por los ángeles al seno de Abraham; y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murió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también el rico, y fue sepulta-do.  23  Y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en el Hades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alzó sus ojos, estando en tormentos, y vio de lejos a Abraham, y a Lázaro en su seno.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0" indent="0"/>
            <a:endParaRPr lang="en-US" dirty="0" smtClean="0">
              <a:solidFill>
                <a:srgbClr val="C00000"/>
              </a:solidFill>
            </a:endParaRPr>
          </a:p>
          <a:p>
            <a:pPr marL="0" indent="0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144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+mn-lt"/>
              </a:rPr>
              <a:t>I. ¿</a:t>
            </a:r>
            <a:r>
              <a:rPr lang="en-US" dirty="0" err="1" smtClean="0">
                <a:solidFill>
                  <a:srgbClr val="7030A0"/>
                </a:solidFill>
                <a:latin typeface="+mn-lt"/>
              </a:rPr>
              <a:t>QUÉ</a:t>
            </a:r>
            <a:r>
              <a:rPr lang="en-US" dirty="0" smtClean="0">
                <a:solidFill>
                  <a:srgbClr val="7030A0"/>
                </a:solidFill>
                <a:latin typeface="+mn-lt"/>
              </a:rPr>
              <a:t> ES EL HADES?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BC2D6-35ED-4AE8-8FBF-42FBE85FC36F}" type="slidenum">
              <a:rPr lang="es-ES_tradnl" smtClean="0"/>
              <a:pPr>
                <a:defRPr/>
              </a:pPr>
              <a:t>5</a:t>
            </a:fld>
            <a:endParaRPr lang="es-ES_tradnl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838200"/>
            <a:ext cx="8458200" cy="5562600"/>
          </a:xfrm>
        </p:spPr>
        <p:txBody>
          <a:bodyPr/>
          <a:lstStyle/>
          <a:p>
            <a:pPr marL="0" indent="0">
              <a:tabLst>
                <a:tab pos="233363" algn="l"/>
              </a:tabLst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1. Es la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morada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 los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espíritus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fuera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cuerpo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>
              <a:tabLst>
                <a:tab pos="233363" algn="l"/>
              </a:tabLst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Thayer: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radicalmente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significa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“no ser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visto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”;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recipiente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común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 los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espíritus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incorpóreos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57150" indent="-57150">
              <a:tabLst>
                <a:tab pos="233363" algn="l"/>
              </a:tabLst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	2. Es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más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bien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un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estado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que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un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lugar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porque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espíritu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no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ocupa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espacio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>
              <a:tabLst>
                <a:tab pos="233363" algn="l"/>
                <a:tab pos="457200" algn="l"/>
              </a:tabLst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Contiene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uno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 dos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posibles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estados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o con-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diciones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que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espíritu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al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salir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cuerpo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se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encontrar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marL="0" indent="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		</a:t>
            </a:r>
            <a:r>
              <a:rPr lang="en-US" dirty="0" smtClean="0">
                <a:solidFill>
                  <a:srgbClr val="A20000"/>
                </a:solidFill>
              </a:rPr>
              <a:t>Lucas 16:25,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Pero Abraham le dijo: Hijo, acuérdate que recibiste tus bienes en tu vida, y Lázaro también males; pero ahora éste es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consolado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aquí, y tú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atormentado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8288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3. La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muerte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física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no pone fin al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espíritu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sino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al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cuerpo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que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una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vez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enterrado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vuelve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al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polvo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del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cual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fue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tomado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, 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v. 22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, ….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BC2D6-35ED-4AE8-8FBF-42FBE85FC36F}" type="slidenum">
              <a:rPr lang="es-ES_tradnl" smtClean="0"/>
              <a:pPr>
                <a:defRPr/>
              </a:pPr>
              <a:t>6</a:t>
            </a:fld>
            <a:endParaRPr lang="es-ES_tradnl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800600"/>
          </a:xfrm>
        </p:spPr>
        <p:txBody>
          <a:bodyPr/>
          <a:lstStyle/>
          <a:p>
            <a:pPr marL="0" indent="0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Aconteció que murió el mendigo, y fue llevado por los ángeles al seno de Abraham; y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murió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también el rico, y fue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sepultado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Gén. 3:19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Con el sudor de tu rostro comerás el pan hasta que vuelvas a la tierra, porque de ella fuiste tomado; pues polvo eres, y al polvo volverás.</a:t>
            </a:r>
          </a:p>
          <a:p>
            <a:pPr marL="0" indent="0"/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s-ES" dirty="0" smtClean="0">
                <a:solidFill>
                  <a:srgbClr val="C00000"/>
                </a:solidFill>
              </a:rPr>
              <a:t>Ecles. 12:7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, y el polvo vuelva a la tierra, como era, y el espíritu vuelva a Dios que lo dio.</a:t>
            </a:r>
          </a:p>
          <a:p>
            <a:pPr marL="0" indent="0"/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4. El Hades sigue a la muerte física. Se pide el espíritu (</a:t>
            </a:r>
            <a:r>
              <a:rPr lang="es-ES" dirty="0" smtClean="0">
                <a:solidFill>
                  <a:srgbClr val="C00000"/>
                </a:solidFill>
              </a:rPr>
              <a:t>Luc. 12:20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), el cuerpo muere, y el Hades recoge al alma o espíritu.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 marL="0" indent="0"/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Apoc. 6:8</a:t>
            </a:r>
            <a:r>
              <a:rPr lang="en-US" i="1" dirty="0" smtClean="0">
                <a:solidFill>
                  <a:srgbClr val="C00000"/>
                </a:solidFill>
                <a:latin typeface="+mn-lt"/>
              </a:rPr>
              <a:t>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Miré, y he aquí un caballo amarillo, y el que lo montaba tenía por nombre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Muerte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, y el Hades le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seguía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.</a:t>
            </a:r>
            <a:endParaRPr lang="en-US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BC2D6-35ED-4AE8-8FBF-42FBE85FC36F}" type="slidenum">
              <a:rPr lang="es-ES_tradnl" smtClean="0"/>
              <a:pPr>
                <a:defRPr/>
              </a:pPr>
              <a:t>7</a:t>
            </a:fld>
            <a:endParaRPr lang="es-ES_tradnl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724400"/>
          </a:xfrm>
        </p:spPr>
        <p:txBody>
          <a:bodyPr/>
          <a:lstStyle/>
          <a:p>
            <a:pPr marL="0" indent="0"/>
            <a:r>
              <a:rPr lang="en-US" dirty="0" smtClean="0">
                <a:solidFill>
                  <a:srgbClr val="7030A0"/>
                </a:solidFill>
              </a:rPr>
              <a:t>II. EL HADES ES LAS </a:t>
            </a:r>
            <a:r>
              <a:rPr lang="en-US" dirty="0" err="1" smtClean="0">
                <a:solidFill>
                  <a:srgbClr val="7030A0"/>
                </a:solidFill>
              </a:rPr>
              <a:t>ESCRITUAS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/>
            <a:r>
              <a:rPr lang="en-US" dirty="0" smtClean="0">
                <a:solidFill>
                  <a:srgbClr val="500000"/>
                </a:solidFill>
              </a:rPr>
              <a:t>	1. </a:t>
            </a:r>
            <a:r>
              <a:rPr lang="en-US" dirty="0" smtClean="0">
                <a:solidFill>
                  <a:srgbClr val="C00000"/>
                </a:solidFill>
              </a:rPr>
              <a:t>Mat. 11:23,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Y tú, 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Capernaum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, que eres levan-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tada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hasta el cielo, hasta el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Hades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serás abatida.</a:t>
            </a:r>
          </a:p>
          <a:p>
            <a:pPr marL="0" indent="0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es-ES" dirty="0" smtClean="0">
                <a:solidFill>
                  <a:srgbClr val="C00000"/>
                </a:solidFill>
              </a:rPr>
              <a:t>Mat. 16:18,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edificaré mi iglesia; y las puertas del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Hades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no prevalecerán contra ella.</a:t>
            </a:r>
          </a:p>
          <a:p>
            <a:pPr marL="0" indent="0">
              <a:tabLst>
                <a:tab pos="228600" algn="l"/>
                <a:tab pos="461963" algn="l"/>
                <a:tab pos="682625" algn="l"/>
              </a:tabLst>
            </a:pP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2. </a:t>
            </a:r>
            <a:r>
              <a:rPr lang="es-ES" dirty="0" smtClean="0">
                <a:solidFill>
                  <a:srgbClr val="C00000"/>
                </a:solidFill>
              </a:rPr>
              <a:t>Luc. 10:15,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Y tú, 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Capernaum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, que hasta los cielos eres levantada, hasta el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Hades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serás abatida.</a:t>
            </a:r>
          </a:p>
          <a:p>
            <a:pPr marL="0" indent="0">
              <a:tabLst>
                <a:tab pos="228600" algn="l"/>
                <a:tab pos="461963" algn="l"/>
                <a:tab pos="682625" algn="l"/>
              </a:tabLst>
            </a:pP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		 </a:t>
            </a:r>
            <a:r>
              <a:rPr lang="es-ES" dirty="0" err="1" smtClean="0">
                <a:solidFill>
                  <a:srgbClr val="C00000"/>
                </a:solidFill>
              </a:rPr>
              <a:t>Luke</a:t>
            </a:r>
            <a:r>
              <a:rPr lang="es-ES" dirty="0" smtClean="0">
                <a:solidFill>
                  <a:srgbClr val="C00000"/>
                </a:solidFill>
              </a:rPr>
              <a:t> 16:22,23,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y murió también el rico, y fue sepultado.  23  Y en el </a:t>
            </a:r>
            <a:r>
              <a:rPr lang="es-ES" i="1" u="sng" dirty="0" smtClean="0">
                <a:solidFill>
                  <a:schemeClr val="bg1">
                    <a:lumMod val="50000"/>
                  </a:schemeClr>
                </a:solidFill>
              </a:rPr>
              <a:t>Hades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alzó sus ojos, es-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tando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 en tormentos, y vio de lejos a Abraham, y a Lázaro en su seno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5240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		3.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Hech.2:27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Porque no dejarás mi alma en el Hades, ni permitirás que tu Santo vea corrupción.</a:t>
            </a:r>
            <a:endParaRPr lang="en-US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BC2D6-35ED-4AE8-8FBF-42FBE85FC36F}" type="slidenum">
              <a:rPr lang="es-ES_tradnl" smtClean="0"/>
              <a:pPr>
                <a:defRPr/>
              </a:pPr>
              <a:t>8</a:t>
            </a:fld>
            <a:endParaRPr lang="es-ES_tradnl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105400"/>
          </a:xfrm>
        </p:spPr>
        <p:txBody>
          <a:bodyPr/>
          <a:lstStyle/>
          <a:p>
            <a:pPr marL="0" indent="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Hech. 2:31,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viéndolo antes, habló de la resurrección de Cristo, que su alma no fue dejada en el Hades, ni su carne vio corrupción.</a:t>
            </a:r>
          </a:p>
          <a:p>
            <a:pPr marL="0" indent="0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		4. </a:t>
            </a:r>
            <a:r>
              <a:rPr lang="es-ES" dirty="0" smtClean="0">
                <a:solidFill>
                  <a:srgbClr val="FF0000"/>
                </a:solidFill>
              </a:rPr>
              <a:t>Apoc. 1:18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y el que vivo, y estuve muerto; mas he aquí que vivo por los siglos de los siglos, amén. Y tengo las llaves de la muerte y del Hades.</a:t>
            </a:r>
          </a:p>
          <a:p>
            <a:pPr marL="0" indent="0"/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			</a:t>
            </a:r>
            <a:r>
              <a:rPr lang="es-ES" dirty="0" smtClean="0">
                <a:solidFill>
                  <a:srgbClr val="FF0000"/>
                </a:solidFill>
              </a:rPr>
              <a:t>Apoc. 6:8,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Miré, y he aquí un caballo 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amari-llo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, y el que lo montaba tenía por nombre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Muerte, y el Hades le seguía.</a:t>
            </a:r>
          </a:p>
          <a:p>
            <a:pPr marL="0" indent="0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			</a:t>
            </a:r>
            <a:r>
              <a:rPr lang="es-ES" dirty="0" smtClean="0">
                <a:solidFill>
                  <a:srgbClr val="FF0000"/>
                </a:solidFill>
              </a:rPr>
              <a:t>Apoc. </a:t>
            </a:r>
            <a:r>
              <a:rPr lang="en-US" dirty="0" smtClean="0">
                <a:solidFill>
                  <a:srgbClr val="FF0000"/>
                </a:solidFill>
              </a:rPr>
              <a:t>20:13,14, 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Y el mar entregó los muer-tos que había en él; y la muerte y el Hades entregaron los muertos que había en ellos; ....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524000"/>
          </a:xfrm>
        </p:spPr>
        <p:txBody>
          <a:bodyPr/>
          <a:lstStyle/>
          <a:p>
            <a:r>
              <a:rPr lang="es-E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y fueron juzgados cada uno según sus obras.  14   Y la muerte y el Hades fueron lanzados al lago de fuego. Esta es la muerte segunda.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1BC2D6-35ED-4AE8-8FBF-42FBE85FC36F}" type="slidenum">
              <a:rPr lang="es-ES_tradnl" smtClean="0"/>
              <a:pPr>
                <a:defRPr/>
              </a:pPr>
              <a:t>9</a:t>
            </a:fld>
            <a:endParaRPr lang="es-ES_tradnl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24000"/>
            <a:ext cx="8458200" cy="4724400"/>
          </a:xfrm>
        </p:spPr>
        <p:txBody>
          <a:bodyPr/>
          <a:lstStyle/>
          <a:p>
            <a:pPr marL="0" indent="0">
              <a:spcBef>
                <a:spcPts val="600"/>
              </a:spcBef>
            </a:pPr>
            <a:r>
              <a:rPr lang="en-US" dirty="0" smtClean="0">
                <a:solidFill>
                  <a:srgbClr val="7030A0"/>
                </a:solidFill>
              </a:rPr>
              <a:t>III. </a:t>
            </a:r>
            <a:r>
              <a:rPr lang="en-US" dirty="0" err="1" smtClean="0">
                <a:solidFill>
                  <a:srgbClr val="7030A0"/>
                </a:solidFill>
              </a:rPr>
              <a:t>Infierno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Gehena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US" dirty="0" smtClean="0">
                <a:solidFill>
                  <a:srgbClr val="7030A0"/>
                </a:solidFill>
              </a:rPr>
              <a:t>contra Hades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(Hades); los dos no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han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 ser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confundidos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 Son de dos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tér-minos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griegos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distintos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 (gr.,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geénna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Gehena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0" indent="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1. Los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fuegos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 la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Gehena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y del Hades no son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fuego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físico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cmo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él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que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conocido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hoy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día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porque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las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almas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no son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afectadas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por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fuego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físico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	Dios ha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preparado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un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fuego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especial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para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un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propósito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especial.</a:t>
            </a:r>
          </a:p>
          <a:p>
            <a:pPr marL="0" indent="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2. El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Gehena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derivado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 un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valle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al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sur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Jerusalén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donde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se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quema-ba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bazura.Vino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a ser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símbolo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fuego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continuo. </a:t>
            </a:r>
            <a:endParaRPr lang="en-US" dirty="0">
              <a:solidFill>
                <a:srgbClr val="5F29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6235</TotalTime>
  <Words>143</Words>
  <Application>Microsoft Office PowerPoint</Application>
  <PresentationFormat>On-screen Show (4:3)</PresentationFormat>
  <Paragraphs>136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Franklin Gothic Book</vt:lpstr>
      <vt:lpstr>Franklin Gothic Medium</vt:lpstr>
      <vt:lpstr>Tahoma</vt:lpstr>
      <vt:lpstr>Wingdings</vt:lpstr>
      <vt:lpstr>Slit</vt:lpstr>
      <vt:lpstr>PowerPoint Presentation</vt:lpstr>
      <vt:lpstr>Y MURIÓ APENAS HORAS DESPUÉS Tomado de noticias del internet, AOL, 11-11-14</vt:lpstr>
      <vt:lpstr> También fueron concedidos los otros dos deseos de Marsh de antes de morir; a saber….</vt:lpstr>
      <vt:lpstr> Hasta que venga Cristo la segunda vez (Heb. 9:28) todo el mundo desde Adán y Eva hasta nosotros hoy en día han muerto o moriremos.</vt:lpstr>
      <vt:lpstr>I. ¿QUÉ ES EL HADES?</vt:lpstr>
      <vt:lpstr> 3. La muerte física no pone fin al espíritu sino al cuerpo que una vez enterrado, vuelve al polvo del cual fue tomado, v. 22, ….</vt:lpstr>
      <vt:lpstr> Apoc. 6:8, Miré, y he aquí un caballo amarillo, y el que lo montaba tenía por nombre Muerte, y el Hades le seguía.</vt:lpstr>
      <vt:lpstr>  3. Hech.2:27, Porque no dejarás mi alma en el Hades, ni permitirás que tu Santo vea corrupción.</vt:lpstr>
      <vt:lpstr>y fueron juzgados cada uno según sus obras.  14   Y la muerte y el Hades fueron lanzados al lago de fuego. Esta es la muerte segunda.</vt:lpstr>
      <vt:lpstr> Antes del tiempo de Cristo se llamaba El Valle de Lamentaciones, al sureste de Jerusalén, donde fueron arrojados niños a los brazos del dios Moloc, un ídolo en forma de toro.</vt:lpstr>
      <vt:lpstr>y cualquiera que le diga: Fatuo, quedará expues-to al infierno de fuego.</vt:lpstr>
      <vt:lpstr> 23:33, Serpientes, generación de víboras.  ¿Có-mo escaparéis de la condenación del infierno? </vt:lpstr>
      <vt:lpstr>IV. El Paraíso (gr., paradeisos)</vt:lpstr>
      <vt:lpstr>    Neh. 2:8, y carta para Asaf guarda del bosque del rey.  </vt:lpstr>
      <vt:lpstr> De cierto te digo que hoy estarás conmigo en el paraíso. (dicho en la cruz al ladrón arrepentido)</vt:lpstr>
      <vt:lpstr>  2 Cor. 12:4, fue arrebatado al paraíso, donde oyó palabras inefables que no le es dado al hombre expresar.</vt:lpstr>
      <vt:lpstr>V. Conclusión:</vt:lpstr>
      <vt:lpstr> Aconteció que murió el mendigo, y fue llevado por los ángeles al seno de Abraham.</vt:lpstr>
      <vt:lpstr> 5. Y el Hades entregará los espíritus en él, y seguirá el Juicio Final.  Rev. 20:11-15, ….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H. Reeves</dc:creator>
  <cp:lastModifiedBy>Bill Reeves</cp:lastModifiedBy>
  <cp:revision>311</cp:revision>
  <dcterms:created xsi:type="dcterms:W3CDTF">2005-05-16T18:26:44Z</dcterms:created>
  <dcterms:modified xsi:type="dcterms:W3CDTF">2016-12-12T01:46:15Z</dcterms:modified>
</cp:coreProperties>
</file>